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4"/>
  </p:sldMasterIdLst>
  <p:notesMasterIdLst>
    <p:notesMasterId r:id="rId21"/>
  </p:notesMasterIdLst>
  <p:sldIdLst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33AEA074-24A7-4657-AE02-A51F68EA6AA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F855-01DF-4829-B944-76390D1CC454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/>
              <a:t>VHOlayinka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6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5CBF-BAE3-4CAB-8C67-7257F9BBE37E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VHOlayinka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54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AFD2-5325-4374-B02D-68242E1C486D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VHOlayinka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52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BC4E-9372-4355-8026-CCB7F0638868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VHOlayinka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71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CB8F-DBE1-4DCA-B574-E6F8909C3DB4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VHOlayinka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80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D2A0-4EB7-441F-A2D5-EA1A755FFAB0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VHOlayinka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79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91E8-2B79-47A2-95C4-40C5D1687E45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VHOlayinka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0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BAF8-7637-4E1E-9D7A-9581481C3BCD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VHOlayinka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46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6492-120D-4728-9C9C-1D76378046C3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VHOlayinka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9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2036-CDE2-4029-82EC-F75BB33A507D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VHOlayinka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17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62BE0CA-BAB3-46F6-8F51-A1625E62DAB1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algn="l"/>
            <a:r>
              <a:rPr lang="en-US"/>
              <a:t>VHOlayinka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68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D9858-1AE9-4C5B-8B02-8E428B6D0519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VHOlayinka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78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hyperlink" Target="mailto:VerdaOlayinka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VerdaOlayinka@gmail.com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45672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073426"/>
            <a:ext cx="3485073" cy="289516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Keep</a:t>
            </a:r>
            <a:br>
              <a:rPr lang="en-US" sz="4000" b="1" dirty="0"/>
            </a:br>
            <a:r>
              <a:rPr lang="en-US" sz="4000" b="1" dirty="0"/>
              <a:t>Jamaica Intact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3" y="3968591"/>
            <a:ext cx="3847880" cy="1411792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2300" b="1" dirty="0"/>
              <a:t>NYS Independent redistricting commission hearing 11-17-2021  3:00 PM</a:t>
            </a:r>
          </a:p>
          <a:p>
            <a:pPr algn="l"/>
            <a:r>
              <a:rPr lang="en-US" sz="2300" b="1" dirty="0"/>
              <a:t>Presented by:</a:t>
            </a:r>
          </a:p>
          <a:p>
            <a:pPr algn="l"/>
            <a:r>
              <a:rPr lang="en-US" sz="2300" b="1" dirty="0"/>
              <a:t>Verda h. olayinka, cultural consultant</a:t>
            </a:r>
          </a:p>
          <a:p>
            <a:pPr algn="l"/>
            <a:r>
              <a:rPr lang="en-US" sz="2300" b="1" dirty="0">
                <a:hlinkClick r:id="rId4"/>
              </a:rPr>
              <a:t>VerdaOlayinka@gmail.com</a:t>
            </a:r>
            <a:endParaRPr lang="en-US" sz="2300" b="1" dirty="0"/>
          </a:p>
          <a:p>
            <a:pPr algn="l"/>
            <a:endParaRPr lang="en-US" sz="2300" dirty="0"/>
          </a:p>
          <a:p>
            <a:pPr algn="l"/>
            <a:endParaRPr lang="en-US" sz="23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B14B95-C735-48A7-BD49-EB37948E8FEF}"/>
              </a:ext>
            </a:extLst>
          </p:cNvPr>
          <p:cNvSpPr/>
          <p:nvPr/>
        </p:nvSpPr>
        <p:spPr>
          <a:xfrm>
            <a:off x="2546353" y="1473381"/>
            <a:ext cx="2038899" cy="3655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3D4B29-2FD5-4096-BD9B-B78FF03B8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353" y="1473381"/>
            <a:ext cx="2038899" cy="3443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6116C-7CC3-45A4-84DF-37CA3921B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885" y="4916556"/>
            <a:ext cx="1911833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89BE4-4B6B-459F-AB7A-66008D3C1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Jamaica negatively impacted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A72A6-C9C6-4E68-9DE9-645DA04A4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Voters in Jamaica Downtown, York College, </a:t>
            </a:r>
          </a:p>
          <a:p>
            <a:pPr lvl="1"/>
            <a:r>
              <a:rPr lang="en-US" sz="2800" b="1" dirty="0"/>
              <a:t>St. Albans, Hollis, Cambria Heights, Springfield Gardens, Laurelton, Rosedale</a:t>
            </a:r>
            <a:r>
              <a:rPr lang="en-US" sz="2800" dirty="0"/>
              <a:t>…</a:t>
            </a:r>
          </a:p>
          <a:p>
            <a:r>
              <a:rPr lang="en-US" sz="2800" dirty="0"/>
              <a:t>No longer have a single State Assembly Representative who can speak to our interests and needs;</a:t>
            </a:r>
          </a:p>
          <a:p>
            <a:r>
              <a:rPr lang="en-US" sz="2800" dirty="0"/>
              <a:t>Hence, we experience watered down representation;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5C5CC-16DE-427D-92D5-EA89159F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VHOlayinka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9ED2D-EA2A-4C5C-9155-62A98CD1E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37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444C7-FB71-489F-BA44-9B615921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dedicated state assembly representative for voters in: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642FF-6976-4649-8352-F6394B2D3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b="1" dirty="0"/>
              <a:t>St. Albans, Hollis, Cambria Heights, Springfield Gardens, Laurelton and Rosedale </a:t>
            </a:r>
            <a:r>
              <a:rPr lang="en-US" sz="2400" dirty="0"/>
              <a:t>will:</a:t>
            </a:r>
          </a:p>
          <a:p>
            <a:r>
              <a:rPr lang="en-US" sz="2400" dirty="0"/>
              <a:t>Advocate for us to Restructure Mortgages for Foreclosures and Pre-Foreclosures;</a:t>
            </a:r>
          </a:p>
          <a:p>
            <a:r>
              <a:rPr lang="en-US" sz="2400" dirty="0"/>
              <a:t>Re-configure equations by Banks and Finance Companies for Refinancing for Home Repairs and improvements;</a:t>
            </a:r>
          </a:p>
          <a:p>
            <a:r>
              <a:rPr lang="en-US" sz="2400" dirty="0"/>
              <a:t>Advocate for Employment in Queens &amp; Manhattan qualified by Education and Experience;</a:t>
            </a:r>
          </a:p>
          <a:p>
            <a:pPr lvl="1"/>
            <a:r>
              <a:rPr lang="en-US" sz="2400" dirty="0"/>
              <a:t>NOT DISQUALIFIED BY RACE and / or GEOGRAPHIC LOCATION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DE62EC-CDAC-45A1-AB07-034E053C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VHOlayinka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7019A-C817-499C-8323-28B43653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88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D8322-BAC9-454C-ADB8-0DF37F51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dedicated state assembly representative for voters in Jamaica would…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86B00-FE96-46F2-B788-B5E69771B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Re-Configure population requirements for equal representation in the process of:</a:t>
            </a:r>
          </a:p>
          <a:p>
            <a:r>
              <a:rPr lang="en-US" sz="2400" dirty="0"/>
              <a:t>Combining the Southern Appendages</a:t>
            </a:r>
          </a:p>
          <a:p>
            <a:r>
              <a:rPr lang="en-US" sz="2400" dirty="0"/>
              <a:t>Creating real Contiguous Villages of </a:t>
            </a:r>
            <a:r>
              <a:rPr lang="en-US" sz="2400" b="1" dirty="0"/>
              <a:t>St. Albans, Hollis, Cambria Heights, Springfield Gardens, Laurelton, and Rosedale</a:t>
            </a:r>
          </a:p>
          <a:p>
            <a:pPr lvl="1"/>
            <a:r>
              <a:rPr lang="en-US" sz="2400" dirty="0"/>
              <a:t>Linked to York College and the “Downtown” Jamaica Revitalization District;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9C3EF-1C8B-4CC4-89A9-26C96CF2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VHOlayinka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F7542-5406-4AAA-AA86-696B1592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91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29BB5-0E84-4690-8038-89966E91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dedicated state assembly representative for voters would be committed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DD7AE-22DE-4B84-BC33-2799A0B3F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695955"/>
          </a:xfrm>
        </p:spPr>
        <p:txBody>
          <a:bodyPr>
            <a:noAutofit/>
          </a:bodyPr>
          <a:lstStyle/>
          <a:p>
            <a:r>
              <a:rPr lang="en-US" sz="2400" dirty="0"/>
              <a:t>Fostering </a:t>
            </a:r>
            <a:r>
              <a:rPr lang="en-US" sz="2400" b="1" dirty="0"/>
              <a:t>Opportunities for Cross-Cultural Fertilization vs. Competitive Dysfunction</a:t>
            </a:r>
            <a:r>
              <a:rPr lang="en-US" sz="2400" dirty="0"/>
              <a:t> between the Multicultural Immigrant Populations and the Descendants of Kemet (Africa) residing in Jamaica;</a:t>
            </a:r>
          </a:p>
          <a:p>
            <a:r>
              <a:rPr lang="en-US" sz="2400" dirty="0"/>
              <a:t>Debunking the False Media Representation of Crime and Social Degradation promoted in various social circles about our people, which needs to be rebooted;</a:t>
            </a:r>
          </a:p>
          <a:p>
            <a:pPr lvl="1"/>
            <a:r>
              <a:rPr lang="en-US" sz="2400" dirty="0"/>
              <a:t>Because crime has declined since 1995 and decreased steadily to the present.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28555-02E6-45DE-B850-9C46BCE1B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VHOlayinka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4BB8E-E7EF-4AF5-A8FE-203264E9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1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C7744-7D3E-423F-AA1D-2FDF6385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dedicated state assembly representative for voters in Jamaica would be committed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BE889-4569-42AC-944A-43930CD87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Recognizing the fact that </a:t>
            </a:r>
            <a:r>
              <a:rPr lang="en-US" b="1" dirty="0"/>
              <a:t>48% of Adults in Jamaica have Some College or Higher</a:t>
            </a:r>
          </a:p>
          <a:p>
            <a:pPr lvl="1"/>
            <a:r>
              <a:rPr lang="en-US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quality jobs and small business support.</a:t>
            </a:r>
          </a:p>
          <a:p>
            <a:pPr lvl="1"/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Dedicated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State Representative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would include our voters in e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stablishing a working group with local workforce providers, employers, and local academic institutions to identify opportunities to provide stronger, industry-linked skills training and workforce development. </a:t>
            </a:r>
            <a:endParaRPr lang="en-US" sz="2000" dirty="0"/>
          </a:p>
          <a:p>
            <a:r>
              <a:rPr lang="en-US" dirty="0"/>
              <a:t>Disputing the “ghetto” image in the minds of those who support gentrification in the Greater Jamaica Community.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A93395-BAFB-49AA-B878-5938173E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VHOlayinka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F2A355-222A-4C58-B3EF-07DAF007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32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BB6C0-0169-48C8-938D-4C0744E7E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for voters in congressional district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101BB-B33B-4A60-AF4A-20B9729ED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2453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Create an Authentic Assembly District in the Jamaica geographic area by combining real contiguous Villages of </a:t>
            </a:r>
            <a:r>
              <a:rPr lang="en-US" b="1" dirty="0"/>
              <a:t>St. Albans, Hollis, Cambria Heights, Springfield Gardens, and Laurelton, and Rosedale.</a:t>
            </a: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Include Jamaica, York College – which connects Voters to opportunities promulgated by the </a:t>
            </a:r>
            <a:r>
              <a:rPr lang="en-US" b="1" dirty="0"/>
              <a:t>Jamaica Revitalization Initiative Strategic Investment Plan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Allow Voters in Jamaica to benefit from the</a:t>
            </a:r>
            <a:r>
              <a:rPr lang="en-US" b="1" dirty="0"/>
              <a:t> Multiple Federal Spending Streams currently being planned, developed and implemented by the Biden Administration.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C1866-F9CA-47CE-B01D-613DB8FFE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VHOlayinka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D08C2-8D41-422E-867D-34DFB1CC5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52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906E0-B3EB-402D-89BC-DF2DF4773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1842052"/>
            <a:ext cx="5532328" cy="1118044"/>
          </a:xfrm>
        </p:spPr>
        <p:txBody>
          <a:bodyPr>
            <a:normAutofit/>
          </a:bodyPr>
          <a:lstStyle/>
          <a:p>
            <a:r>
              <a:rPr lang="en-US" sz="2400" dirty="0"/>
              <a:t>NYS Independent redistricting commission  --  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980E6-18E5-4B23-AE85-2098CBB35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9130" y="3145992"/>
            <a:ext cx="5524404" cy="20037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permitting me to present this case at the Public Hearing in the interest of  Voters in the Jamaica Community so that we can Keep Jamaica Intact.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November 17, 2021</a:t>
            </a:r>
          </a:p>
          <a:p>
            <a:pPr algn="ctr">
              <a:spcBef>
                <a:spcPts val="0"/>
              </a:spcBef>
            </a:pPr>
            <a:r>
              <a:rPr lang="en-US" sz="1600" dirty="0"/>
              <a:t>Verda Harris-Olayinka, Cultural Consultant</a:t>
            </a:r>
          </a:p>
          <a:p>
            <a:pPr algn="ctr">
              <a:spcBef>
                <a:spcPts val="0"/>
              </a:spcBef>
            </a:pPr>
            <a:r>
              <a:rPr lang="en-US" sz="1600" dirty="0"/>
              <a:t>Cultural Consultants Group, LP</a:t>
            </a:r>
          </a:p>
          <a:p>
            <a:pPr algn="ctr">
              <a:spcBef>
                <a:spcPts val="0"/>
              </a:spcBef>
            </a:pPr>
            <a:r>
              <a:rPr lang="en-US" sz="1600" dirty="0">
                <a:hlinkClick r:id="rId2"/>
              </a:rPr>
              <a:t>VerdaOlayinka@gmail.com</a:t>
            </a:r>
            <a:r>
              <a:rPr lang="en-US" sz="1600" dirty="0"/>
              <a:t>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8796C43-B9E6-4F9B-973A-0A73BE5D67D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148" r="1148"/>
          <a:stretch>
            <a:fillRect/>
          </a:stretch>
        </p:blipFill>
        <p:spPr>
          <a:xfrm>
            <a:off x="8892209" y="1026522"/>
            <a:ext cx="2169215" cy="386715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D3C99C-2ADE-4057-8E0D-09F269005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Verda Harris-Olayinka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1D247E-D1D8-4229-B9CE-1C97E3B3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44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344557"/>
            <a:ext cx="4538124" cy="735494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KEEP JAMAICA IN TACT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286" y="1987827"/>
            <a:ext cx="5353879" cy="3790122"/>
          </a:xfrm>
        </p:spPr>
        <p:txBody>
          <a:bodyPr anchor="t">
            <a:normAutofit/>
          </a:bodyPr>
          <a:lstStyle/>
          <a:p>
            <a:r>
              <a:rPr lang="en-US" sz="2400" dirty="0"/>
              <a:t>St. Albans to be split North of Merrick Blvd</a:t>
            </a:r>
            <a:r>
              <a:rPr lang="en-US" dirty="0"/>
              <a:t>. </a:t>
            </a:r>
          </a:p>
          <a:p>
            <a:r>
              <a:rPr lang="en-US" sz="2400" dirty="0"/>
              <a:t>Hollis merges bet. Queens Village &amp; Cambria Heights.</a:t>
            </a:r>
          </a:p>
          <a:p>
            <a:pPr marL="379800" indent="-342900"/>
            <a:r>
              <a:rPr lang="en-US" sz="2400" dirty="0"/>
              <a:t>Springfield Gardens disappears and is split into 5 Villages.</a:t>
            </a:r>
          </a:p>
          <a:p>
            <a:r>
              <a:rPr lang="en-US" sz="2400" dirty="0"/>
              <a:t> Rosedale merged into Nassau County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7924F-CC29-453D-AC59-DFB71684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VHOlayinka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8503B-7B11-4106-97AC-6D5B5A2A7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66633-E78D-4FA6-A03C-D3AD91C85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25" y="945145"/>
            <a:ext cx="9590550" cy="1035142"/>
          </a:xfrm>
        </p:spPr>
        <p:txBody>
          <a:bodyPr/>
          <a:lstStyle/>
          <a:p>
            <a:r>
              <a:rPr lang="en-US" dirty="0"/>
              <a:t>Keep Jamaica In Tact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9C28D-82BE-4534-9EB6-D20C06E74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9140" y="2438400"/>
            <a:ext cx="9590550" cy="2439314"/>
          </a:xfrm>
        </p:spPr>
        <p:txBody>
          <a:bodyPr>
            <a:normAutofit/>
          </a:bodyPr>
          <a:lstStyle/>
          <a:p>
            <a:r>
              <a:rPr lang="en-US" sz="2800" b="1" dirty="0"/>
              <a:t>Goal: Not to Sacrifice Community Interests</a:t>
            </a:r>
          </a:p>
          <a:p>
            <a:r>
              <a:rPr lang="en-US" sz="2800" dirty="0"/>
              <a:t>Business Development, Housing, Sr. Centers, Community</a:t>
            </a:r>
          </a:p>
          <a:p>
            <a:r>
              <a:rPr lang="en-US" sz="2800" dirty="0"/>
              <a:t> Centers, Job Training &amp; Career Development, Day Care Centers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22AE1-E587-4EB0-ABD2-6C4BD2A7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VHOlayinka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E5D95-9892-4AD2-AFF2-37E16A76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4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61C0E-08D8-4371-96E6-B90266A2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Gerrymandering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63FE2-0537-412E-8267-AC7EEB86B0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Packing</a:t>
            </a:r>
          </a:p>
          <a:p>
            <a:r>
              <a:rPr lang="en-US" b="1" dirty="0"/>
              <a:t>Cracking</a:t>
            </a:r>
          </a:p>
          <a:p>
            <a:endParaRPr lang="en-US" dirty="0"/>
          </a:p>
          <a:p>
            <a:r>
              <a:rPr lang="en-US" dirty="0"/>
              <a:t>Hijacking</a:t>
            </a:r>
          </a:p>
          <a:p>
            <a:endParaRPr lang="en-US" dirty="0"/>
          </a:p>
          <a:p>
            <a:r>
              <a:rPr lang="en-US" dirty="0"/>
              <a:t>Kidnapping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1408D-1B71-450A-9D07-083292498E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Voters of one type in a single district</a:t>
            </a:r>
          </a:p>
          <a:p>
            <a:r>
              <a:rPr lang="en-US" b="1" dirty="0"/>
              <a:t>Spreading Voters of one type over many districts</a:t>
            </a:r>
            <a:r>
              <a:rPr lang="en-US" dirty="0"/>
              <a:t>;</a:t>
            </a:r>
          </a:p>
          <a:p>
            <a:r>
              <a:rPr lang="en-US" dirty="0"/>
              <a:t>Separate incumbent candidate from own constituents;</a:t>
            </a:r>
          </a:p>
          <a:p>
            <a:endParaRPr lang="en-US" dirty="0"/>
          </a:p>
          <a:p>
            <a:r>
              <a:rPr lang="en-US" dirty="0"/>
              <a:t>Causing 2 incumbents in same district to run against each other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72328-F5FF-47A0-9966-CE880103C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VHOlayinka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365F2-C041-451A-8735-0EF3AE18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1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852D-EDD3-4B59-93B8-E3B1EA905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894305"/>
          </a:xfrm>
        </p:spPr>
        <p:txBody>
          <a:bodyPr/>
          <a:lstStyle/>
          <a:p>
            <a:r>
              <a:rPr lang="en-US" dirty="0"/>
              <a:t>Congress &amp; court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ECC98-777D-408F-8396-56D692153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4239" y="3021497"/>
            <a:ext cx="8630446" cy="2054086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en-US" sz="2400" dirty="0"/>
              <a:t>Each District must be equal in population.</a:t>
            </a:r>
          </a:p>
          <a:p>
            <a:pPr marL="457200" indent="-457200">
              <a:buAutoNum type="arabicParenR"/>
            </a:pP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/>
              <a:t>There must be an equal opportunity for minorities to elect the candidate of their choice.</a:t>
            </a:r>
          </a:p>
          <a:p>
            <a:pPr marL="457200" indent="-457200">
              <a:buAutoNum type="arabicParenR"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E1633-E7BF-4E18-A228-BD367A4DC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VHOlayinka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F09D8-02EB-4DC1-AF13-CE5AB965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4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FE2E-21AA-4B13-9CF4-B4BD38DE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D948C-C8DC-4A81-B6C2-9E2A33516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Contorted Boundaries -- Squiggly Boundaries are less compact. (CRACKING)</a:t>
            </a:r>
          </a:p>
          <a:p>
            <a:endParaRPr lang="en-US" dirty="0"/>
          </a:p>
          <a:p>
            <a:r>
              <a:rPr lang="en-US" dirty="0"/>
              <a:t>Dispersion – A district with pieces sticking out farther from the District’s Center are less compact. Example:  </a:t>
            </a:r>
            <a:r>
              <a:rPr lang="en-US" b="1" dirty="0"/>
              <a:t>Jamaica Revitalization District</a:t>
            </a:r>
          </a:p>
          <a:p>
            <a:endParaRPr lang="en-US" dirty="0"/>
          </a:p>
          <a:p>
            <a:r>
              <a:rPr lang="en-US" dirty="0"/>
              <a:t>Housing Patterns – More meaningful when the population is densely packed.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74C58-AEF7-4E7D-8261-9D7F0BDC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VHOlayinka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8F139-C57A-4114-81CD-BB19A678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85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E6946-4DCF-410F-A326-6EA80695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1129513"/>
            <a:ext cx="4644794" cy="1176365"/>
          </a:xfrm>
        </p:spPr>
        <p:txBody>
          <a:bodyPr/>
          <a:lstStyle/>
          <a:p>
            <a:r>
              <a:rPr lang="en-US" dirty="0"/>
              <a:t>Jamaica cracking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61F8E63-5A3B-41B3-AF94-D8EDC44CCC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712" r="11712"/>
          <a:stretch>
            <a:fillRect/>
          </a:stretch>
        </p:blipFill>
        <p:spPr>
          <a:xfrm>
            <a:off x="7951304" y="1193120"/>
            <a:ext cx="3229295" cy="386632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E1C60-7D76-4899-92B2-0E1057821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205" y="3159244"/>
            <a:ext cx="5519438" cy="2003742"/>
          </a:xfrm>
        </p:spPr>
        <p:txBody>
          <a:bodyPr/>
          <a:lstStyle/>
          <a:p>
            <a:r>
              <a:rPr lang="en-US" dirty="0"/>
              <a:t>ASSEMBLY DISTRICTS IN CONGRESSIONAL DISTRICT 5 </a:t>
            </a:r>
          </a:p>
          <a:p>
            <a:r>
              <a:rPr lang="en-US" dirty="0"/>
              <a:t>MERGE VILLAGES VIA CONTORTED BOUNDARIES</a:t>
            </a:r>
          </a:p>
          <a:p>
            <a:r>
              <a:rPr lang="en-US" dirty="0"/>
              <a:t>	Shaped like letters “L” (see pic)  “J”  even “K”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C09245-C1EA-4896-86E1-5F609E37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VHOlayinka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79129-C5B6-4DDA-8F2F-B1F1DC46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1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FBD5-EF1D-4A42-8FEF-D2F96CDF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Jamaica cracking  - Proposed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67379-EE06-4722-9A99-1CBFEDFBC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St. Albans to be split North of Merrick Boulevard</a:t>
            </a:r>
          </a:p>
          <a:p>
            <a:endParaRPr lang="en-US" dirty="0"/>
          </a:p>
          <a:p>
            <a:r>
              <a:rPr lang="en-US" dirty="0"/>
              <a:t>Hollis merges between Queens Village and Cambria Heights</a:t>
            </a:r>
          </a:p>
          <a:p>
            <a:endParaRPr lang="en-US" dirty="0"/>
          </a:p>
          <a:p>
            <a:r>
              <a:rPr lang="en-US" dirty="0"/>
              <a:t>Springfield Gardens disappears and split into 5 Villages</a:t>
            </a:r>
          </a:p>
          <a:p>
            <a:endParaRPr lang="en-US" dirty="0"/>
          </a:p>
          <a:p>
            <a:r>
              <a:rPr lang="en-US" dirty="0"/>
              <a:t>Rosedale merged into Nassau County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E7993-852B-42F9-BA5F-219A2C32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VHOlayinka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E5AEF-54F3-4A9A-9A2A-FC8166CA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01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E2F0D-071D-43CC-82CA-12287520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ALL Assembly districts in Jamaica:</a:t>
            </a:r>
            <a:br>
              <a:rPr lang="en-US" dirty="0"/>
            </a:br>
            <a:r>
              <a:rPr lang="en-US" dirty="0"/>
              <a:t>  Collective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42FD-5B7D-4DE8-B600-45E4286B8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ARE HEAVILY WEIGHTED on the North TOWARDS HILLSIDE AVENUE  -  THE SOURCE OF JAMAICA REVITALIZATION – LIMITING OPPORTUNITIES FOR </a:t>
            </a:r>
          </a:p>
          <a:p>
            <a:r>
              <a:rPr lang="en-US" sz="2800" dirty="0"/>
              <a:t>Voters in Southern Congressional District 5</a:t>
            </a:r>
          </a:p>
          <a:p>
            <a:r>
              <a:rPr lang="en-US" sz="2800" dirty="0"/>
              <a:t>Parts or All of Assembly Districts 22, 29, 24, 33, and 32 </a:t>
            </a: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03DF0F-7A7A-4C5C-9F0B-A3DC88177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VHOlayinka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96434-E823-4E21-8800-60C01C32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5587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71af3243-3dd4-4a8d-8c0d-dd76da1f02a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547</TotalTime>
  <Words>874</Words>
  <Application>Microsoft Office PowerPoint</Application>
  <PresentationFormat>Widescreen</PresentationFormat>
  <Paragraphs>119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Gallery</vt:lpstr>
      <vt:lpstr>Keep Jamaica Intact  </vt:lpstr>
      <vt:lpstr>        KEEP JAMAICA IN TACT</vt:lpstr>
      <vt:lpstr>Keep Jamaica In Tact</vt:lpstr>
      <vt:lpstr>Gerrymandering</vt:lpstr>
      <vt:lpstr>Congress &amp; court requirements</vt:lpstr>
      <vt:lpstr>Geometric shape</vt:lpstr>
      <vt:lpstr>Jamaica cracking</vt:lpstr>
      <vt:lpstr>Jamaica cracking  - Proposed examples</vt:lpstr>
      <vt:lpstr>ALL Assembly districts in Jamaica:   Collective concern</vt:lpstr>
      <vt:lpstr>Jamaica negatively impacted</vt:lpstr>
      <vt:lpstr>A dedicated state assembly representative for voters in:</vt:lpstr>
      <vt:lpstr>A dedicated state assembly representative for voters in Jamaica would…</vt:lpstr>
      <vt:lpstr>A dedicated state assembly representative for voters would be committed to:</vt:lpstr>
      <vt:lpstr>A dedicated state assembly representative for voters in Jamaica would be committed to:</vt:lpstr>
      <vt:lpstr>Solutions for voters in congressional district 5</vt:lpstr>
      <vt:lpstr>NYS Independent redistricting commission  --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 Jamaica Intact VHOlayinka@protonmail.com</dc:title>
  <dc:creator>Verda Olayinka</dc:creator>
  <cp:lastModifiedBy>Verda Olayinka</cp:lastModifiedBy>
  <cp:revision>22</cp:revision>
  <cp:lastPrinted>2021-11-15T20:08:23Z</cp:lastPrinted>
  <dcterms:created xsi:type="dcterms:W3CDTF">2021-11-14T16:51:34Z</dcterms:created>
  <dcterms:modified xsi:type="dcterms:W3CDTF">2021-12-01T18:40:10Z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