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8" r:id="rId13"/>
    <p:sldId id="27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20" Type="http://schemas.microsoft.com/office/2016/11/relationships/changesInfo" Target="changesInfos/changesInfo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uarte" userId="4164c495f2fcd26b" providerId="LiveId" clId="{4C881172-19F7-3847-82C5-8C0A16F6FD20}"/>
    <pc:docChg chg="custSel modSld">
      <pc:chgData name="David Duarte" userId="4164c495f2fcd26b" providerId="LiveId" clId="{4C881172-19F7-3847-82C5-8C0A16F6FD20}" dt="2021-11-09T00:04:17.381" v="417" actId="20577"/>
      <pc:docMkLst>
        <pc:docMk/>
      </pc:docMkLst>
      <pc:sldChg chg="modSp">
        <pc:chgData name="David Duarte" userId="4164c495f2fcd26b" providerId="LiveId" clId="{4C881172-19F7-3847-82C5-8C0A16F6FD20}" dt="2021-11-08T23:39:28.588" v="3" actId="115"/>
        <pc:sldMkLst>
          <pc:docMk/>
          <pc:sldMk cId="3002833891" sldId="257"/>
        </pc:sldMkLst>
        <pc:spChg chg="mod">
          <ac:chgData name="David Duarte" userId="4164c495f2fcd26b" providerId="LiveId" clId="{4C881172-19F7-3847-82C5-8C0A16F6FD20}" dt="2021-11-08T23:39:28.588" v="3" actId="115"/>
          <ac:spMkLst>
            <pc:docMk/>
            <pc:sldMk cId="3002833891" sldId="257"/>
            <ac:spMk id="3" creationId="{2191133A-FBB2-2042-81D0-E8C72F2BDA5A}"/>
          </ac:spMkLst>
        </pc:spChg>
      </pc:sldChg>
      <pc:sldChg chg="modSp">
        <pc:chgData name="David Duarte" userId="4164c495f2fcd26b" providerId="LiveId" clId="{4C881172-19F7-3847-82C5-8C0A16F6FD20}" dt="2021-11-08T23:40:30.714" v="32" actId="20577"/>
        <pc:sldMkLst>
          <pc:docMk/>
          <pc:sldMk cId="683445276" sldId="258"/>
        </pc:sldMkLst>
        <pc:spChg chg="mod">
          <ac:chgData name="David Duarte" userId="4164c495f2fcd26b" providerId="LiveId" clId="{4C881172-19F7-3847-82C5-8C0A16F6FD20}" dt="2021-11-08T23:40:30.714" v="32" actId="20577"/>
          <ac:spMkLst>
            <pc:docMk/>
            <pc:sldMk cId="683445276" sldId="258"/>
            <ac:spMk id="3" creationId="{2191133A-FBB2-2042-81D0-E8C72F2BDA5A}"/>
          </ac:spMkLst>
        </pc:spChg>
      </pc:sldChg>
      <pc:sldChg chg="modSp">
        <pc:chgData name="David Duarte" userId="4164c495f2fcd26b" providerId="LiveId" clId="{4C881172-19F7-3847-82C5-8C0A16F6FD20}" dt="2021-11-08T23:42:30.244" v="37" actId="20577"/>
        <pc:sldMkLst>
          <pc:docMk/>
          <pc:sldMk cId="3738130018" sldId="259"/>
        </pc:sldMkLst>
        <pc:spChg chg="mod">
          <ac:chgData name="David Duarte" userId="4164c495f2fcd26b" providerId="LiveId" clId="{4C881172-19F7-3847-82C5-8C0A16F6FD20}" dt="2021-11-08T23:42:30.244" v="37" actId="20577"/>
          <ac:spMkLst>
            <pc:docMk/>
            <pc:sldMk cId="3738130018" sldId="259"/>
            <ac:spMk id="3" creationId="{2191133A-FBB2-2042-81D0-E8C72F2BDA5A}"/>
          </ac:spMkLst>
        </pc:spChg>
      </pc:sldChg>
      <pc:sldChg chg="modSp">
        <pc:chgData name="David Duarte" userId="4164c495f2fcd26b" providerId="LiveId" clId="{4C881172-19F7-3847-82C5-8C0A16F6FD20}" dt="2021-11-08T23:43:17.702" v="39" actId="20577"/>
        <pc:sldMkLst>
          <pc:docMk/>
          <pc:sldMk cId="3567755507" sldId="260"/>
        </pc:sldMkLst>
        <pc:spChg chg="mod">
          <ac:chgData name="David Duarte" userId="4164c495f2fcd26b" providerId="LiveId" clId="{4C881172-19F7-3847-82C5-8C0A16F6FD20}" dt="2021-11-08T23:43:17.702" v="39" actId="20577"/>
          <ac:spMkLst>
            <pc:docMk/>
            <pc:sldMk cId="3567755507" sldId="260"/>
            <ac:spMk id="11" creationId="{B776FF60-D6EF-6E4B-B8A1-7BBA0ADEAF5E}"/>
          </ac:spMkLst>
        </pc:spChg>
      </pc:sldChg>
      <pc:sldChg chg="modSp">
        <pc:chgData name="David Duarte" userId="4164c495f2fcd26b" providerId="LiveId" clId="{4C881172-19F7-3847-82C5-8C0A16F6FD20}" dt="2021-11-08T23:46:21.734" v="62" actId="20577"/>
        <pc:sldMkLst>
          <pc:docMk/>
          <pc:sldMk cId="2609804007" sldId="261"/>
        </pc:sldMkLst>
        <pc:spChg chg="mod">
          <ac:chgData name="David Duarte" userId="4164c495f2fcd26b" providerId="LiveId" clId="{4C881172-19F7-3847-82C5-8C0A16F6FD20}" dt="2021-11-08T23:46:21.734" v="62" actId="20577"/>
          <ac:spMkLst>
            <pc:docMk/>
            <pc:sldMk cId="2609804007" sldId="261"/>
            <ac:spMk id="3" creationId="{2191133A-FBB2-2042-81D0-E8C72F2BDA5A}"/>
          </ac:spMkLst>
        </pc:spChg>
      </pc:sldChg>
      <pc:sldChg chg="modSp">
        <pc:chgData name="David Duarte" userId="4164c495f2fcd26b" providerId="LiveId" clId="{4C881172-19F7-3847-82C5-8C0A16F6FD20}" dt="2021-11-08T23:45:01.833" v="55" actId="20577"/>
        <pc:sldMkLst>
          <pc:docMk/>
          <pc:sldMk cId="134208931" sldId="262"/>
        </pc:sldMkLst>
        <pc:spChg chg="mod">
          <ac:chgData name="David Duarte" userId="4164c495f2fcd26b" providerId="LiveId" clId="{4C881172-19F7-3847-82C5-8C0A16F6FD20}" dt="2021-11-08T23:45:01.833" v="55" actId="20577"/>
          <ac:spMkLst>
            <pc:docMk/>
            <pc:sldMk cId="134208931" sldId="262"/>
            <ac:spMk id="3" creationId="{2191133A-FBB2-2042-81D0-E8C72F2BDA5A}"/>
          </ac:spMkLst>
        </pc:spChg>
      </pc:sldChg>
      <pc:sldChg chg="modSp">
        <pc:chgData name="David Duarte" userId="4164c495f2fcd26b" providerId="LiveId" clId="{4C881172-19F7-3847-82C5-8C0A16F6FD20}" dt="2021-11-08T23:48:49.849" v="89" actId="20577"/>
        <pc:sldMkLst>
          <pc:docMk/>
          <pc:sldMk cId="2616149674" sldId="263"/>
        </pc:sldMkLst>
        <pc:spChg chg="mod">
          <ac:chgData name="David Duarte" userId="4164c495f2fcd26b" providerId="LiveId" clId="{4C881172-19F7-3847-82C5-8C0A16F6FD20}" dt="2021-11-08T23:48:49.849" v="89" actId="20577"/>
          <ac:spMkLst>
            <pc:docMk/>
            <pc:sldMk cId="2616149674" sldId="263"/>
            <ac:spMk id="3" creationId="{0B74DBE6-EE02-3E4B-84B8-5B365F6BCE14}"/>
          </ac:spMkLst>
        </pc:spChg>
      </pc:sldChg>
      <pc:sldChg chg="modSp">
        <pc:chgData name="David Duarte" userId="4164c495f2fcd26b" providerId="LiveId" clId="{4C881172-19F7-3847-82C5-8C0A16F6FD20}" dt="2021-11-08T23:49:47.790" v="144" actId="1076"/>
        <pc:sldMkLst>
          <pc:docMk/>
          <pc:sldMk cId="2722630737" sldId="264"/>
        </pc:sldMkLst>
        <pc:spChg chg="mod">
          <ac:chgData name="David Duarte" userId="4164c495f2fcd26b" providerId="LiveId" clId="{4C881172-19F7-3847-82C5-8C0A16F6FD20}" dt="2021-11-08T23:49:31.473" v="142" actId="1038"/>
          <ac:spMkLst>
            <pc:docMk/>
            <pc:sldMk cId="2722630737" sldId="264"/>
            <ac:spMk id="2" creationId="{771FE328-BD48-CB45-9017-96CCA698780E}"/>
          </ac:spMkLst>
        </pc:spChg>
        <pc:spChg chg="mod">
          <ac:chgData name="David Duarte" userId="4164c495f2fcd26b" providerId="LiveId" clId="{4C881172-19F7-3847-82C5-8C0A16F6FD20}" dt="2021-11-08T23:49:47.790" v="144" actId="1076"/>
          <ac:spMkLst>
            <pc:docMk/>
            <pc:sldMk cId="2722630737" sldId="264"/>
            <ac:spMk id="9" creationId="{2B6D70B9-800D-9A4D-BFC0-8BB6187F6AA7}"/>
          </ac:spMkLst>
        </pc:spChg>
        <pc:graphicFrameChg chg="mod">
          <ac:chgData name="David Duarte" userId="4164c495f2fcd26b" providerId="LiveId" clId="{4C881172-19F7-3847-82C5-8C0A16F6FD20}" dt="2021-11-08T23:49:38.161" v="143" actId="1076"/>
          <ac:graphicFrameMkLst>
            <pc:docMk/>
            <pc:sldMk cId="2722630737" sldId="264"/>
            <ac:graphicFrameMk id="4" creationId="{2A2FC56D-705B-5C49-B80A-DC154C2FFA20}"/>
          </ac:graphicFrameMkLst>
        </pc:graphicFrameChg>
        <pc:picChg chg="mod">
          <ac:chgData name="David Duarte" userId="4164c495f2fcd26b" providerId="LiveId" clId="{4C881172-19F7-3847-82C5-8C0A16F6FD20}" dt="2021-11-08T23:49:25.726" v="110" actId="14100"/>
          <ac:picMkLst>
            <pc:docMk/>
            <pc:sldMk cId="2722630737" sldId="264"/>
            <ac:picMk id="6" creationId="{1FD9417A-C058-B44B-9E89-887145D43A9D}"/>
          </ac:picMkLst>
        </pc:picChg>
      </pc:sldChg>
      <pc:sldChg chg="modSp">
        <pc:chgData name="David Duarte" userId="4164c495f2fcd26b" providerId="LiveId" clId="{4C881172-19F7-3847-82C5-8C0A16F6FD20}" dt="2021-11-08T23:54:45.170" v="289" actId="20577"/>
        <pc:sldMkLst>
          <pc:docMk/>
          <pc:sldMk cId="2797706652" sldId="265"/>
        </pc:sldMkLst>
        <pc:spChg chg="mod">
          <ac:chgData name="David Duarte" userId="4164c495f2fcd26b" providerId="LiveId" clId="{4C881172-19F7-3847-82C5-8C0A16F6FD20}" dt="2021-11-08T23:49:55.977" v="145" actId="122"/>
          <ac:spMkLst>
            <pc:docMk/>
            <pc:sldMk cId="2797706652" sldId="265"/>
            <ac:spMk id="2" creationId="{6EB021D9-2D1E-044E-8A20-A31D2B7B3BA9}"/>
          </ac:spMkLst>
        </pc:spChg>
        <pc:spChg chg="mod">
          <ac:chgData name="David Duarte" userId="4164c495f2fcd26b" providerId="LiveId" clId="{4C881172-19F7-3847-82C5-8C0A16F6FD20}" dt="2021-11-08T23:54:45.170" v="289" actId="20577"/>
          <ac:spMkLst>
            <pc:docMk/>
            <pc:sldMk cId="2797706652" sldId="265"/>
            <ac:spMk id="3" creationId="{3934AC3F-A0DF-1D41-8424-27A50EB2918C}"/>
          </ac:spMkLst>
        </pc:spChg>
      </pc:sldChg>
      <pc:sldChg chg="addSp delSp modSp">
        <pc:chgData name="David Duarte" userId="4164c495f2fcd26b" providerId="LiveId" clId="{4C881172-19F7-3847-82C5-8C0A16F6FD20}" dt="2021-11-08T23:57:24.298" v="318" actId="115"/>
        <pc:sldMkLst>
          <pc:docMk/>
          <pc:sldMk cId="3179512734" sldId="267"/>
        </pc:sldMkLst>
        <pc:spChg chg="add del mod">
          <ac:chgData name="David Duarte" userId="4164c495f2fcd26b" providerId="LiveId" clId="{4C881172-19F7-3847-82C5-8C0A16F6FD20}" dt="2021-11-08T23:55:56.100" v="297" actId="478"/>
          <ac:spMkLst>
            <pc:docMk/>
            <pc:sldMk cId="3179512734" sldId="267"/>
            <ac:spMk id="5" creationId="{74344323-76EA-F848-959C-3EAC7A4DD029}"/>
          </ac:spMkLst>
        </pc:spChg>
        <pc:spChg chg="mod">
          <ac:chgData name="David Duarte" userId="4164c495f2fcd26b" providerId="LiveId" clId="{4C881172-19F7-3847-82C5-8C0A16F6FD20}" dt="2021-11-08T23:56:45.855" v="313" actId="1035"/>
          <ac:spMkLst>
            <pc:docMk/>
            <pc:sldMk cId="3179512734" sldId="267"/>
            <ac:spMk id="8" creationId="{371D8D20-C890-9D45-BED2-880A15775B1D}"/>
          </ac:spMkLst>
        </pc:spChg>
        <pc:spChg chg="mod">
          <ac:chgData name="David Duarte" userId="4164c495f2fcd26b" providerId="LiveId" clId="{4C881172-19F7-3847-82C5-8C0A16F6FD20}" dt="2021-11-08T23:57:24.298" v="318" actId="115"/>
          <ac:spMkLst>
            <pc:docMk/>
            <pc:sldMk cId="3179512734" sldId="267"/>
            <ac:spMk id="9" creationId="{B0E07F60-C0F8-1645-B610-F1E7186412A7}"/>
          </ac:spMkLst>
        </pc:spChg>
        <pc:picChg chg="add mod">
          <ac:chgData name="David Duarte" userId="4164c495f2fcd26b" providerId="LiveId" clId="{4C881172-19F7-3847-82C5-8C0A16F6FD20}" dt="2021-11-08T23:56:18.490" v="300" actId="14100"/>
          <ac:picMkLst>
            <pc:docMk/>
            <pc:sldMk cId="3179512734" sldId="267"/>
            <ac:picMk id="3" creationId="{CE583A62-EBCF-8147-A563-1CB52E254741}"/>
          </ac:picMkLst>
        </pc:picChg>
        <pc:picChg chg="del mod">
          <ac:chgData name="David Duarte" userId="4164c495f2fcd26b" providerId="LiveId" clId="{4C881172-19F7-3847-82C5-8C0A16F6FD20}" dt="2021-11-08T23:55:45.267" v="294" actId="478"/>
          <ac:picMkLst>
            <pc:docMk/>
            <pc:sldMk cId="3179512734" sldId="267"/>
            <ac:picMk id="6" creationId="{BC0813DE-E420-384A-A5E6-AA17A5C8DA4F}"/>
          </ac:picMkLst>
        </pc:picChg>
      </pc:sldChg>
      <pc:sldChg chg="modSp">
        <pc:chgData name="David Duarte" userId="4164c495f2fcd26b" providerId="LiveId" clId="{4C881172-19F7-3847-82C5-8C0A16F6FD20}" dt="2021-11-09T00:00:46.244" v="382" actId="20577"/>
        <pc:sldMkLst>
          <pc:docMk/>
          <pc:sldMk cId="2481585949" sldId="268"/>
        </pc:sldMkLst>
        <pc:spChg chg="mod">
          <ac:chgData name="David Duarte" userId="4164c495f2fcd26b" providerId="LiveId" clId="{4C881172-19F7-3847-82C5-8C0A16F6FD20}" dt="2021-11-08T23:59:00.226" v="319" actId="122"/>
          <ac:spMkLst>
            <pc:docMk/>
            <pc:sldMk cId="2481585949" sldId="268"/>
            <ac:spMk id="2" creationId="{1D4657DE-E81D-5644-B686-16350FEDB7EE}"/>
          </ac:spMkLst>
        </pc:spChg>
        <pc:spChg chg="mod">
          <ac:chgData name="David Duarte" userId="4164c495f2fcd26b" providerId="LiveId" clId="{4C881172-19F7-3847-82C5-8C0A16F6FD20}" dt="2021-11-09T00:00:46.244" v="382" actId="20577"/>
          <ac:spMkLst>
            <pc:docMk/>
            <pc:sldMk cId="2481585949" sldId="268"/>
            <ac:spMk id="3" creationId="{2B892729-E212-AA4A-9449-6CD2B7E9F758}"/>
          </ac:spMkLst>
        </pc:spChg>
      </pc:sldChg>
      <pc:sldChg chg="addSp delSp modSp">
        <pc:chgData name="David Duarte" userId="4164c495f2fcd26b" providerId="LiveId" clId="{4C881172-19F7-3847-82C5-8C0A16F6FD20}" dt="2021-11-09T00:04:17.381" v="417" actId="20577"/>
        <pc:sldMkLst>
          <pc:docMk/>
          <pc:sldMk cId="757582030" sldId="270"/>
        </pc:sldMkLst>
        <pc:graphicFrameChg chg="modGraphic">
          <ac:chgData name="David Duarte" userId="4164c495f2fcd26b" providerId="LiveId" clId="{4C881172-19F7-3847-82C5-8C0A16F6FD20}" dt="2021-11-09T00:04:17.381" v="417" actId="20577"/>
          <ac:graphicFrameMkLst>
            <pc:docMk/>
            <pc:sldMk cId="757582030" sldId="270"/>
            <ac:graphicFrameMk id="11" creationId="{795141D2-C9ED-7F46-8760-41CB15EABCF8}"/>
          </ac:graphicFrameMkLst>
        </pc:graphicFrameChg>
        <pc:picChg chg="add mod">
          <ac:chgData name="David Duarte" userId="4164c495f2fcd26b" providerId="LiveId" clId="{4C881172-19F7-3847-82C5-8C0A16F6FD20}" dt="2021-11-09T00:03:23.985" v="397" actId="1037"/>
          <ac:picMkLst>
            <pc:docMk/>
            <pc:sldMk cId="757582030" sldId="270"/>
            <ac:picMk id="3" creationId="{D90E7335-E065-BC4C-85BF-85D8073F385A}"/>
          </ac:picMkLst>
        </pc:picChg>
        <pc:picChg chg="del">
          <ac:chgData name="David Duarte" userId="4164c495f2fcd26b" providerId="LiveId" clId="{4C881172-19F7-3847-82C5-8C0A16F6FD20}" dt="2021-11-09T00:02:57.882" v="392" actId="478"/>
          <ac:picMkLst>
            <pc:docMk/>
            <pc:sldMk cId="757582030" sldId="270"/>
            <ac:picMk id="15" creationId="{C1A2A3B9-C2E6-314F-929D-7953F1D735A8}"/>
          </ac:picMkLst>
        </pc:picChg>
      </pc:sldChg>
      <pc:sldChg chg="modSp">
        <pc:chgData name="David Duarte" userId="4164c495f2fcd26b" providerId="LiveId" clId="{4C881172-19F7-3847-82C5-8C0A16F6FD20}" dt="2021-11-09T00:01:52.539" v="391" actId="20577"/>
        <pc:sldMkLst>
          <pc:docMk/>
          <pc:sldMk cId="2805668521" sldId="271"/>
        </pc:sldMkLst>
        <pc:spChg chg="mod">
          <ac:chgData name="David Duarte" userId="4164c495f2fcd26b" providerId="LiveId" clId="{4C881172-19F7-3847-82C5-8C0A16F6FD20}" dt="2021-11-09T00:00:56.526" v="383" actId="122"/>
          <ac:spMkLst>
            <pc:docMk/>
            <pc:sldMk cId="2805668521" sldId="271"/>
            <ac:spMk id="2" creationId="{DFCB1979-4446-AD4D-9F93-67A5B4FFD0C3}"/>
          </ac:spMkLst>
        </pc:spChg>
        <pc:spChg chg="mod">
          <ac:chgData name="David Duarte" userId="4164c495f2fcd26b" providerId="LiveId" clId="{4C881172-19F7-3847-82C5-8C0A16F6FD20}" dt="2021-11-09T00:01:52.539" v="391" actId="20577"/>
          <ac:spMkLst>
            <pc:docMk/>
            <pc:sldMk cId="2805668521" sldId="271"/>
            <ac:spMk id="3" creationId="{787A7CA6-997E-644E-9068-A131BAC78EBB}"/>
          </ac:spMkLst>
        </pc:spChg>
      </pc:sldChg>
    </pc:docChg>
  </pc:docChgLst>
  <pc:docChgLst>
    <pc:chgData name="David Duarte" userId="4164c495f2fcd26b" providerId="LiveId" clId="{ECDCDC52-C047-8D45-85A7-4730105AC061}"/>
    <pc:docChg chg="custSel delSld modSld">
      <pc:chgData name="David Duarte" userId="4164c495f2fcd26b" providerId="LiveId" clId="{ECDCDC52-C047-8D45-85A7-4730105AC061}" dt="2021-11-08T05:04:17.493" v="125" actId="20577"/>
      <pc:docMkLst>
        <pc:docMk/>
      </pc:docMkLst>
      <pc:sldChg chg="modSp">
        <pc:chgData name="David Duarte" userId="4164c495f2fcd26b" providerId="LiveId" clId="{ECDCDC52-C047-8D45-85A7-4730105AC061}" dt="2021-11-08T05:04:17.493" v="125" actId="20577"/>
        <pc:sldMkLst>
          <pc:docMk/>
          <pc:sldMk cId="683445276" sldId="258"/>
        </pc:sldMkLst>
        <pc:spChg chg="mod">
          <ac:chgData name="David Duarte" userId="4164c495f2fcd26b" providerId="LiveId" clId="{ECDCDC52-C047-8D45-85A7-4730105AC061}" dt="2021-11-08T05:04:17.493" v="125" actId="20577"/>
          <ac:spMkLst>
            <pc:docMk/>
            <pc:sldMk cId="683445276" sldId="258"/>
            <ac:spMk id="3" creationId="{2191133A-FBB2-2042-81D0-E8C72F2BDA5A}"/>
          </ac:spMkLst>
        </pc:spChg>
      </pc:sldChg>
      <pc:sldChg chg="del">
        <pc:chgData name="David Duarte" userId="4164c495f2fcd26b" providerId="LiveId" clId="{ECDCDC52-C047-8D45-85A7-4730105AC061}" dt="2021-11-08T04:47:27.777" v="0" actId="2696"/>
        <pc:sldMkLst>
          <pc:docMk/>
          <pc:sldMk cId="2004105360" sldId="266"/>
        </pc:sldMkLst>
      </pc:sldChg>
      <pc:sldChg chg="modSp">
        <pc:chgData name="David Duarte" userId="4164c495f2fcd26b" providerId="LiveId" clId="{ECDCDC52-C047-8D45-85A7-4730105AC061}" dt="2021-11-08T04:49:44.584" v="124" actId="20577"/>
        <pc:sldMkLst>
          <pc:docMk/>
          <pc:sldMk cId="2805668521" sldId="271"/>
        </pc:sldMkLst>
        <pc:spChg chg="mod">
          <ac:chgData name="David Duarte" userId="4164c495f2fcd26b" providerId="LiveId" clId="{ECDCDC52-C047-8D45-85A7-4730105AC061}" dt="2021-11-08T04:47:35.594" v="6" actId="20577"/>
          <ac:spMkLst>
            <pc:docMk/>
            <pc:sldMk cId="2805668521" sldId="271"/>
            <ac:spMk id="2" creationId="{DFCB1979-4446-AD4D-9F93-67A5B4FFD0C3}"/>
          </ac:spMkLst>
        </pc:spChg>
        <pc:spChg chg="mod">
          <ac:chgData name="David Duarte" userId="4164c495f2fcd26b" providerId="LiveId" clId="{ECDCDC52-C047-8D45-85A7-4730105AC061}" dt="2021-11-08T04:49:44.584" v="124" actId="20577"/>
          <ac:spMkLst>
            <pc:docMk/>
            <pc:sldMk cId="2805668521" sldId="271"/>
            <ac:spMk id="3" creationId="{787A7CA6-997E-644E-9068-A131BAC78EBB}"/>
          </ac:spMkLst>
        </pc:spChg>
      </pc:sldChg>
      <pc:sldChg chg="del">
        <pc:chgData name="David Duarte" userId="4164c495f2fcd26b" providerId="LiveId" clId="{ECDCDC52-C047-8D45-85A7-4730105AC061}" dt="2021-11-08T04:47:30.744" v="1" actId="2696"/>
        <pc:sldMkLst>
          <pc:docMk/>
          <pc:sldMk cId="2056139507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F63A5-B358-E94F-B557-C81D7F665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BA9D4-2B5B-5245-A680-2F5870A6C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E6B11-D738-E34F-925F-5D717AA6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6D333-B910-1149-A446-F91F7B5F1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A7995-1913-934A-90E9-526CE383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4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7B850-36BD-964B-96F4-520870C0A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B5C3A-2528-9741-96C5-B819A522F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EA574-8011-5A45-98BD-335F4F4C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90B83-ED7E-C349-8CC3-CFBE6D66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00029-CC16-4841-94E0-6C110EDC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31CD7-3A40-BC4F-B983-9FBBF9AE4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B0E9F-895E-5F46-9E93-7EC81B6A3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5F843-B0A7-CA45-B035-BA6D99A8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C8EC5-A72D-6546-A5A7-BBDFC786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87E0D-48B1-0146-827A-48403B5E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8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0020-4F4B-4540-8F57-665B62852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B7F53-DE34-F347-921A-EEAEFCDFB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5F288-E377-9449-9DBE-7DC74B6E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197AF-E311-9243-8F65-798F1B43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566DB-F03A-7E4C-8570-F76AFD21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7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2AD9-EF2D-7047-ADC2-99497D012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E69F9-AF37-644E-9804-28E6B41E0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D5B43-4998-D24B-B476-66368A87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D7A84-079A-8F4E-82C9-AC63B2C7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C888D-1468-1E44-9339-64B7B675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5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F618A-4ACA-F840-A927-673D8CB67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C30A2-641C-404B-A40F-A5D732CAC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01A1D-E4AA-E44C-A0ED-90D887703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81EB-1300-8840-88B6-58A83122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54B97-E294-1548-B97B-C5D987D18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77C4A-4A56-4C4C-B776-6F63265C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63A02-8887-7040-9BB2-598F3F27C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0E067-E785-EF44-AE00-22AA2CF9D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FE80-C9E3-2346-A4E8-E94E14094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6E7018-7867-194A-87F2-C79160EC28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032F2-4B8B-E248-AEDE-CFA73E68C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32E55-EE75-AF48-9014-F6175F48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34179-F9C5-704C-A30A-7DC468D7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34F4AD-EEE3-4A41-8A90-8CEB1829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5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A42A-EF0A-7F4E-84D1-ADE2A190E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7B69C-D994-9B4D-B669-01A8840C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E504E-57EB-1C4D-B94A-F4DA78BA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14AA1-646F-FA4F-9DE4-D3A11A2B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2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9E6C0C-3529-2C41-A25F-FAAAD0B1E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2CEB5-A879-0441-BD3E-BE8E8347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683C4-81C3-9A4B-9652-EA7F44BF2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3379-3674-5B43-95EF-F5D0500CE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0414-6196-6A47-BDF8-1679AB08B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753B8-59CA-1646-A314-E74591142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02533-76B5-C34F-9AFB-D00AF8F1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69DDA-9487-654C-91A2-2F234ACF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C66FB-B4A6-AC41-A687-47AA04AD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3D82-3450-904B-8400-C13892CD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44DE03-FFFD-2A4A-BC1B-6A89E4F15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9694C-978E-DD4A-9E2C-99A31174C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395DD-88F2-5F46-97DF-E1A55A95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C802E-117A-6245-92C5-9EA1F3AF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7AD03-768A-9442-B8AD-B87208DBD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1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C2CB1-5084-FB49-9D53-8E8356435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7E71F-4F8A-044C-87C4-E806D3A54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59ED3-00D1-3C41-8E3E-5DE715F5B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8981-A349-F944-95AE-5CC8513A0C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F8D7C-0C1D-4741-8BC1-557D63B7F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1259E-FEF7-BF4B-8C75-70DF42463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8F43-30A0-8043-A1AE-9DD02BCC9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6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0BF69-7BD8-7042-BF64-92DCDA042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Redistricting Hearing </a:t>
            </a:r>
            <a:br>
              <a:rPr lang="en-US"/>
            </a:br>
            <a:r>
              <a:rPr lang="en-US"/>
              <a:t>November 8</a:t>
            </a:r>
            <a:r>
              <a:rPr lang="en-US" baseline="30000"/>
              <a:t>th</a:t>
            </a:r>
            <a:r>
              <a:rPr lang="en-US"/>
              <a:t>,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D3EFF-C861-F041-A6B2-9B803523BF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By: David Duarte</a:t>
            </a:r>
          </a:p>
        </p:txBody>
      </p:sp>
    </p:spTree>
    <p:extLst>
      <p:ext uri="{BB962C8B-B14F-4D97-AF65-F5344CB8AC3E}">
        <p14:creationId xmlns:p14="http://schemas.microsoft.com/office/powerpoint/2010/main" val="2652741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021D9-2D1E-044E-8A20-A31D2B7B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Westchester’s NYS Senate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4AC3F-A0DF-1D41-8424-27A50EB29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Westchester 2020 Census Population supports approximately 3.1 NYS Senate districts. </a:t>
            </a:r>
          </a:p>
          <a:p>
            <a:r>
              <a:rPr lang="en-US"/>
              <a:t>Westchester perspective: ~40k people in Westchester will be carved out to a non-Westchester NYS Senate district</a:t>
            </a:r>
          </a:p>
          <a:p>
            <a:r>
              <a:rPr lang="en-US"/>
              <a:t>Easiest Carve-outs: Bronx (South Border) or Putnam County (North)</a:t>
            </a:r>
          </a:p>
          <a:p>
            <a:r>
              <a:rPr lang="en-US"/>
              <a:t>Street Grid Test: Street Grid Continuity is best along Bronx border</a:t>
            </a:r>
          </a:p>
          <a:p>
            <a:r>
              <a:rPr lang="en-US"/>
              <a:t>Current Commission Maps would </a:t>
            </a:r>
            <a:r>
              <a:rPr lang="en-US" u="sng"/>
              <a:t>not meet the Street Grid Test</a:t>
            </a:r>
            <a:r>
              <a:rPr lang="en-US"/>
              <a:t> because connective infrastructure does not support the range and extent of the East-West span of current NYS Senate districts.</a:t>
            </a:r>
          </a:p>
        </p:txBody>
      </p:sp>
    </p:spTree>
    <p:extLst>
      <p:ext uri="{BB962C8B-B14F-4D97-AF65-F5344CB8AC3E}">
        <p14:creationId xmlns:p14="http://schemas.microsoft.com/office/powerpoint/2010/main" val="279770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0616F-1FB1-7D44-AC82-A14725F3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22" y="172378"/>
            <a:ext cx="6781800" cy="1325563"/>
          </a:xfrm>
        </p:spPr>
        <p:txBody>
          <a:bodyPr/>
          <a:lstStyle/>
          <a:p>
            <a:r>
              <a:rPr lang="en-US"/>
              <a:t>Proposed State Senate Maps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E4AC082-841D-D449-8855-A45309C01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37062"/>
              </p:ext>
            </p:extLst>
          </p:nvPr>
        </p:nvGraphicFramePr>
        <p:xfrm>
          <a:off x="117023" y="1349896"/>
          <a:ext cx="6781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>
                  <a:extLst>
                    <a:ext uri="{9D8B030D-6E8A-4147-A177-3AD203B41FA5}">
                      <a16:colId xmlns:a16="http://schemas.microsoft.com/office/drawing/2014/main" val="3677853031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349835821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1408822937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4207329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NYS Senate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484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Purple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319,195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-1,459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2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315,766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-4,888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100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298,717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-21,937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03014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71D8D20-C890-9D45-BED2-880A15775B1D}"/>
              </a:ext>
            </a:extLst>
          </p:cNvPr>
          <p:cNvSpPr txBox="1"/>
          <p:nvPr/>
        </p:nvSpPr>
        <p:spPr>
          <a:xfrm>
            <a:off x="117022" y="3172398"/>
            <a:ext cx="657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Courtesy of districtbuilder.org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E07F60-C0F8-1645-B610-F1E7186412A7}"/>
              </a:ext>
            </a:extLst>
          </p:cNvPr>
          <p:cNvSpPr txBox="1"/>
          <p:nvPr/>
        </p:nvSpPr>
        <p:spPr>
          <a:xfrm>
            <a:off x="117022" y="3755505"/>
            <a:ext cx="65774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This map is shared for illustrative purposes and is near completion.</a:t>
            </a:r>
          </a:p>
          <a:p>
            <a:pPr algn="l"/>
            <a:endParaRPr lang="en-US"/>
          </a:p>
          <a:p>
            <a:pPr algn="l"/>
            <a:r>
              <a:rPr lang="en-US" b="1" u="sng"/>
              <a:t>Special Mention:</a:t>
            </a:r>
            <a:r>
              <a:rPr lang="en-US"/>
              <a:t> Mount Vernon, south of the New Have Line tracks are carved out for a Bronx based border due to the ~40k residents in a non-Westchester border.  </a:t>
            </a:r>
          </a:p>
          <a:p>
            <a:pPr algn="l"/>
            <a:endParaRPr lang="en-US"/>
          </a:p>
          <a:p>
            <a:pPr algn="l"/>
            <a:r>
              <a:rPr lang="en-US"/>
              <a:t>To address the deviation in #37, the district can be drawn North into New Castle or South – towards the Bronx border.  Yorktown can be added to #36 to mitigate if New Castle is added to #37.  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CE583A62-EBCF-8147-A563-1CB52E254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822" y="172377"/>
            <a:ext cx="5293178" cy="655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512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57DE-E81D-5644-B686-16350FEDB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Westchester’s State Assembly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92729-E212-AA4A-9449-6CD2B7E9F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Westchester 2020 Census Population supports approximately 7.5 NYS Assembly districts. </a:t>
            </a:r>
          </a:p>
          <a:p>
            <a:r>
              <a:rPr lang="en-US"/>
              <a:t>Westchester’s perspective: ~61k people in Westchester will be carved out to a non-Westchester NYS Assembly district</a:t>
            </a:r>
          </a:p>
          <a:p>
            <a:r>
              <a:rPr lang="en-US"/>
              <a:t>Easiest Carve-outs: Bronx (South Border) or Putnam County (North)</a:t>
            </a:r>
          </a:p>
          <a:p>
            <a:r>
              <a:rPr lang="en-US"/>
              <a:t>Street Grid Test: Street Grid Continuity is best along Bronx border Northern border with Putnam County</a:t>
            </a:r>
          </a:p>
          <a:p>
            <a:r>
              <a:rPr lang="en-US"/>
              <a:t>Current Commision Maps would not meet the Street Grid Test because the connective infrastructure does not support the range and extent of the East-West span of current NYS Assembly districts.</a:t>
            </a:r>
          </a:p>
        </p:txBody>
      </p:sp>
    </p:spTree>
    <p:extLst>
      <p:ext uri="{BB962C8B-B14F-4D97-AF65-F5344CB8AC3E}">
        <p14:creationId xmlns:p14="http://schemas.microsoft.com/office/powerpoint/2010/main" val="2481585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B1979-4446-AD4D-9F93-67A5B4FFD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NYS Assembly Map Proposal (Rationale)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A7CA6-997E-644E-9068-A131BAC78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536"/>
            <a:ext cx="10515600" cy="52795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/>
              <a:t>Follows North-South Infrastructure Orientation more strictly… </a:t>
            </a:r>
          </a:p>
          <a:p>
            <a:pPr marL="0" indent="0" algn="ctr">
              <a:buNone/>
            </a:pPr>
            <a:r>
              <a:rPr lang="en-US" sz="2900"/>
              <a:t>… it also keeps Mount Vernon in Westchester … </a:t>
            </a:r>
          </a:p>
          <a:p>
            <a:pPr marL="0" indent="0" algn="ctr">
              <a:buNone/>
            </a:pPr>
            <a:r>
              <a:rPr lang="en-US" sz="2900"/>
              <a:t>… avoiding a carve out to the Bronx … with more slender N/S districts.</a:t>
            </a:r>
          </a:p>
          <a:p>
            <a:pPr marL="0" indent="0">
              <a:buNone/>
            </a:pPr>
            <a:endParaRPr lang="en-US" sz="1600"/>
          </a:p>
          <a:p>
            <a:pPr marL="0" indent="0" algn="ctr">
              <a:buNone/>
            </a:pPr>
            <a:r>
              <a:rPr lang="en-US"/>
              <a:t>7 NYS Assembly Districts are proposed in Westchester:</a:t>
            </a:r>
          </a:p>
          <a:p>
            <a:pPr marL="0" indent="0" algn="ctr">
              <a:buNone/>
            </a:pPr>
            <a:endParaRPr lang="en-US" sz="1800"/>
          </a:p>
          <a:p>
            <a:pPr marL="0" indent="0">
              <a:buNone/>
            </a:pPr>
            <a:r>
              <a:rPr lang="en-US" u="sng"/>
              <a:t>2 Rivertown Districts (from South to North):</a:t>
            </a:r>
            <a:r>
              <a:rPr lang="en-US"/>
              <a:t> </a:t>
            </a:r>
          </a:p>
          <a:p>
            <a:pPr marL="0" indent="0">
              <a:buNone/>
            </a:pPr>
            <a:r>
              <a:rPr lang="en-US"/>
              <a:t>		Yonkers + Dobbs Ferry Riverfront (Saw Mill River Parkway is Eastern Border)</a:t>
            </a:r>
          </a:p>
          <a:p>
            <a:pPr marL="0" indent="0">
              <a:buNone/>
            </a:pPr>
            <a:r>
              <a:rPr lang="en-US"/>
              <a:t>		Rivertown North (Ardsley to Peekskill (N/S), SMRP border to East)</a:t>
            </a:r>
          </a:p>
          <a:p>
            <a:pPr marL="0" indent="0">
              <a:buNone/>
            </a:pPr>
            <a:r>
              <a:rPr lang="en-US" u="sng"/>
              <a:t>2 South Central Districts (From East to West): </a:t>
            </a:r>
          </a:p>
          <a:p>
            <a:pPr marL="0" indent="0">
              <a:buNone/>
            </a:pPr>
            <a:r>
              <a:rPr lang="en-US"/>
              <a:t>		East Central (In Between BRP and HRP – MV, Eastchester, Pelham and NR/Scarsdale)</a:t>
            </a:r>
          </a:p>
          <a:p>
            <a:pPr marL="0" indent="0">
              <a:buNone/>
            </a:pPr>
            <a:r>
              <a:rPr lang="en-US"/>
              <a:t>		West Central (In between SMRP and BRP (East Yonkers and East Greenburgh)</a:t>
            </a:r>
          </a:p>
          <a:p>
            <a:pPr marL="0" indent="0">
              <a:buNone/>
            </a:pPr>
            <a:r>
              <a:rPr lang="en-US" u="sng"/>
              <a:t>3 Connecticut Border Districts (From North to South):</a:t>
            </a:r>
          </a:p>
          <a:p>
            <a:pPr marL="0" indent="0">
              <a:buNone/>
            </a:pPr>
            <a:r>
              <a:rPr lang="en-US"/>
              <a:t>		North (North Castle and Mount Pleasant and northward)</a:t>
            </a:r>
          </a:p>
          <a:p>
            <a:pPr marL="0" indent="0">
              <a:buNone/>
            </a:pPr>
            <a:r>
              <a:rPr lang="en-US"/>
              <a:t>		Central Westchester (North of I-95/MNR New Haven Line and East of BRP)</a:t>
            </a:r>
          </a:p>
          <a:p>
            <a:pPr marL="0" indent="0">
              <a:buNone/>
            </a:pPr>
            <a:r>
              <a:rPr lang="en-US"/>
              <a:t>		Sound Shore (Defined by MNR New Haven Line, I-95)</a:t>
            </a:r>
          </a:p>
        </p:txBody>
      </p:sp>
    </p:spTree>
    <p:extLst>
      <p:ext uri="{BB962C8B-B14F-4D97-AF65-F5344CB8AC3E}">
        <p14:creationId xmlns:p14="http://schemas.microsoft.com/office/powerpoint/2010/main" val="280566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B1979-4446-AD4D-9F93-67A5B4FFD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41" y="179773"/>
            <a:ext cx="7127492" cy="1325563"/>
          </a:xfrm>
        </p:spPr>
        <p:txBody>
          <a:bodyPr/>
          <a:lstStyle/>
          <a:p>
            <a:r>
              <a:rPr lang="en-US"/>
              <a:t>Proposed State Assembly Map (2/2)</a:t>
            </a:r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795141D2-C9ED-7F46-8760-41CB15EAB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13088"/>
              </p:ext>
            </p:extLst>
          </p:nvPr>
        </p:nvGraphicFramePr>
        <p:xfrm>
          <a:off x="112241" y="1874967"/>
          <a:ext cx="67818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>
                  <a:extLst>
                    <a:ext uri="{9D8B030D-6E8A-4147-A177-3AD203B41FA5}">
                      <a16:colId xmlns:a16="http://schemas.microsoft.com/office/drawing/2014/main" val="3677853031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349835821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1408822937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42073297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NYS Assembly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484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89 (Yo-Gr-River)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Purple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135,003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+329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2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90 (Yo-Gr-East)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135,045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+371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100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88 (MV-Eastch)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135,377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+703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03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93 (So. Shore)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Dark Pink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136,737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+2,063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008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87 (WP-Har)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Light Pink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130,809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-3,865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60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92 (Rivertowns)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137,629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+2,955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09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91 (Cen. North)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133,283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-1,391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017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95 (N + Put Co.)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Light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60,574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14601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7A3441E5-020F-F749-AEA3-20E397066436}"/>
              </a:ext>
            </a:extLst>
          </p:cNvPr>
          <p:cNvSpPr txBox="1"/>
          <p:nvPr/>
        </p:nvSpPr>
        <p:spPr>
          <a:xfrm>
            <a:off x="5113564" y="252820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DFB4BB-337E-2E47-8BD4-F6079DD15D7A}"/>
              </a:ext>
            </a:extLst>
          </p:cNvPr>
          <p:cNvSpPr txBox="1"/>
          <p:nvPr/>
        </p:nvSpPr>
        <p:spPr>
          <a:xfrm>
            <a:off x="112240" y="5481767"/>
            <a:ext cx="678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Courtesy of districtbuilder.org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90E7335-E065-BC4C-85BF-85D8073F38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285" y="0"/>
            <a:ext cx="51365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8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5D59-A456-7F44-8843-FF511DDF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Opportunities with Redistricting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1133A-FBB2-2042-81D0-E8C72F2BD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365"/>
            <a:ext cx="10515600" cy="4574661"/>
          </a:xfrm>
        </p:spPr>
        <p:txBody>
          <a:bodyPr>
            <a:normAutofit fontScale="92500"/>
          </a:bodyPr>
          <a:lstStyle/>
          <a:p>
            <a:r>
              <a:rPr lang="en-US"/>
              <a:t>Rationalize Districts at Congressional and State Levels</a:t>
            </a:r>
          </a:p>
          <a:p>
            <a:r>
              <a:rPr lang="en-US"/>
              <a:t>Draw districts in recognition of maintaining communities of interest fairly represented in a continuous format – not just geographic contiguity </a:t>
            </a:r>
          </a:p>
          <a:p>
            <a:r>
              <a:rPr lang="en-US"/>
              <a:t>Enables districts to be more cohesive economically and socially – for more effective representation of common needs and services</a:t>
            </a:r>
          </a:p>
          <a:p>
            <a:endParaRPr lang="en-US"/>
          </a:p>
          <a:p>
            <a:pPr marL="0" indent="0">
              <a:buNone/>
            </a:pPr>
            <a:r>
              <a:rPr lang="en-US" u="sng"/>
              <a:t>I share a Westchester focused set of approaches:</a:t>
            </a:r>
            <a:r>
              <a:rPr lang="en-US"/>
              <a:t>  </a:t>
            </a:r>
          </a:p>
          <a:p>
            <a:r>
              <a:rPr lang="en-US"/>
              <a:t>Recognizes Westchester’s unique and diversity of economic development.</a:t>
            </a:r>
          </a:p>
          <a:p>
            <a:r>
              <a:rPr lang="en-US"/>
              <a:t>Acknowledges Westchester’s distinct infrastructure pattern   </a:t>
            </a:r>
          </a:p>
          <a:p>
            <a:r>
              <a:rPr lang="en-US"/>
              <a:t>Incorporates Westchester’s rich socio-economic diversity		</a:t>
            </a:r>
          </a:p>
        </p:txBody>
      </p:sp>
    </p:spTree>
    <p:extLst>
      <p:ext uri="{BB962C8B-B14F-4D97-AF65-F5344CB8AC3E}">
        <p14:creationId xmlns:p14="http://schemas.microsoft.com/office/powerpoint/2010/main" val="300283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5D59-A456-7F44-8843-FF511DDF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Approaches to Redistricting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1133A-FBB2-2042-81D0-E8C72F2BD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365"/>
            <a:ext cx="10515600" cy="4574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Why use Highways and Parkways as natural district borders?</a:t>
            </a:r>
          </a:p>
          <a:p>
            <a:pPr>
              <a:buFontTx/>
              <a:buChar char="-"/>
            </a:pPr>
            <a:r>
              <a:rPr lang="en-US"/>
              <a:t>Because Highways/Parkways connect and divide communities</a:t>
            </a:r>
          </a:p>
          <a:p>
            <a:pPr lvl="2">
              <a:buFontTx/>
              <a:buChar char="-"/>
            </a:pPr>
            <a:r>
              <a:rPr lang="en-US"/>
              <a:t>Pro – Westchester’s North/South Parkway Orientation results in both economic activity and socialization patterns in a North/South manner </a:t>
            </a:r>
          </a:p>
          <a:p>
            <a:pPr lvl="2"/>
            <a:r>
              <a:rPr lang="en-US"/>
              <a:t>Con – Highways interrupt street grids – Westchester’s East/West continuity of economic and social integration is more limited versus the N/S axis.   </a:t>
            </a:r>
          </a:p>
          <a:p>
            <a:pPr marL="0" indent="0">
              <a:buNone/>
            </a:pPr>
            <a:r>
              <a:rPr lang="en-US"/>
              <a:t>Tests to Westchester’s N/S Orientation when drawing districts:</a:t>
            </a:r>
          </a:p>
          <a:p>
            <a:r>
              <a:rPr lang="en-US"/>
              <a:t>Street Grid Continuity – </a:t>
            </a:r>
          </a:p>
          <a:p>
            <a:pPr lvl="2"/>
            <a:r>
              <a:rPr lang="en-US"/>
              <a:t>Can one walk from one side of the district to the other – within reason?</a:t>
            </a:r>
          </a:p>
          <a:p>
            <a:pPr lvl="2"/>
            <a:r>
              <a:rPr lang="en-US"/>
              <a:t>Is an interstate or parkway the only mode of transportation to connect?</a:t>
            </a:r>
          </a:p>
          <a:p>
            <a:pPr lvl="2"/>
            <a:r>
              <a:rPr lang="en-US"/>
              <a:t>Other Natural Barriers/Connectors: Train Lines, Rivers </a:t>
            </a:r>
          </a:p>
        </p:txBody>
      </p:sp>
    </p:spTree>
    <p:extLst>
      <p:ext uri="{BB962C8B-B14F-4D97-AF65-F5344CB8AC3E}">
        <p14:creationId xmlns:p14="http://schemas.microsoft.com/office/powerpoint/2010/main" val="68344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5D59-A456-7F44-8843-FF511DDF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to Congressional Districts?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1133A-FBB2-2042-81D0-E8C72F2BD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257"/>
            <a:ext cx="10515600" cy="5179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/>
              <a:t>Support for Commision’s Bronx/Westchester East-West Border:</a:t>
            </a:r>
          </a:p>
          <a:p>
            <a:pPr marL="0" indent="0">
              <a:buNone/>
            </a:pPr>
            <a:r>
              <a:rPr lang="en-US"/>
              <a:t>- Distinct property, income and sales tax regimes</a:t>
            </a:r>
          </a:p>
          <a:p>
            <a:pPr>
              <a:buFontTx/>
              <a:buChar char="-"/>
            </a:pPr>
            <a:r>
              <a:rPr lang="en-US"/>
              <a:t>Different School Funding mechanisms and Educational Infrastructure</a:t>
            </a:r>
          </a:p>
          <a:p>
            <a:pPr>
              <a:buFontTx/>
              <a:buChar char="-"/>
            </a:pPr>
            <a:r>
              <a:rPr lang="en-US"/>
              <a:t>Physical infrastructure: no subways, simplified interstate routes</a:t>
            </a:r>
          </a:p>
          <a:p>
            <a:pPr>
              <a:buFontTx/>
              <a:buChar char="-"/>
            </a:pPr>
            <a:r>
              <a:rPr lang="en-US"/>
              <a:t>Separate Sewer Infrastructure</a:t>
            </a:r>
          </a:p>
          <a:p>
            <a:pPr>
              <a:buFontTx/>
              <a:buChar char="-"/>
            </a:pPr>
            <a:r>
              <a:rPr lang="en-US"/>
              <a:t>100 year decision for Southern Westchester to not form part of NYC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Street Grid Continuity – (Recognize #’s may require carve-outs and –ins) </a:t>
            </a:r>
          </a:p>
          <a:p>
            <a:pPr lvl="2"/>
            <a:r>
              <a:rPr lang="en-US"/>
              <a:t>New Rochelle and Pelham do not have a continuous street grid with Bronx</a:t>
            </a:r>
          </a:p>
          <a:p>
            <a:pPr lvl="2"/>
            <a:r>
              <a:rPr lang="en-US"/>
              <a:t>Westchester / Bronx Continuous Street Grids include:</a:t>
            </a:r>
          </a:p>
          <a:p>
            <a:pPr lvl="4"/>
            <a:r>
              <a:rPr lang="en-US"/>
              <a:t>Riverdale, Wakefield / Woodlawn with Yonkers and Mount Vernon.</a:t>
            </a:r>
          </a:p>
        </p:txBody>
      </p:sp>
    </p:spTree>
    <p:extLst>
      <p:ext uri="{BB962C8B-B14F-4D97-AF65-F5344CB8AC3E}">
        <p14:creationId xmlns:p14="http://schemas.microsoft.com/office/powerpoint/2010/main" val="373813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CBA98-E35C-854E-B9B3-09761905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Westchester Bronx Street Grids - Visualized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1E1157-D856-7943-8B6D-07D96CDDA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3076575" cy="2019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AB0CC1-5400-2B48-ABC6-0210A60DD12E}"/>
              </a:ext>
            </a:extLst>
          </p:cNvPr>
          <p:cNvSpPr txBox="1"/>
          <p:nvPr/>
        </p:nvSpPr>
        <p:spPr>
          <a:xfrm>
            <a:off x="4715647" y="1690688"/>
            <a:ext cx="65135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/>
              <a:t>New Rochelle and Pelham</a:t>
            </a:r>
            <a:r>
              <a:rPr lang="en-US"/>
              <a:t> – Street Grid and Sidewalks have hard stop at the Bronx Boder</a:t>
            </a:r>
          </a:p>
          <a:p>
            <a:pPr algn="l"/>
            <a:endParaRPr lang="en-US"/>
          </a:p>
          <a:p>
            <a:pPr marL="285750" indent="-285750" algn="l">
              <a:buFont typeface="Wingdings" pitchFamily="2" charset="2"/>
              <a:buChar char="à"/>
            </a:pPr>
            <a:r>
              <a:rPr lang="en-US">
                <a:sym typeface="Wingdings" pitchFamily="2" charset="2"/>
              </a:rPr>
              <a:t>One cannot walk from one side of the district to another.  Thus, though geogrphically contiguous, in practice, it could not form a contiguous district with the Bronx	</a:t>
            </a:r>
          </a:p>
          <a:p>
            <a:pPr marL="285750" indent="-285750" algn="l">
              <a:buFont typeface="Wingdings" pitchFamily="2" charset="2"/>
              <a:buChar char="à"/>
            </a:pPr>
            <a:endParaRPr lang="en-US">
              <a:sym typeface="Wingdings" pitchFamily="2" charset="2"/>
            </a:endParaRPr>
          </a:p>
          <a:p>
            <a:pPr lvl="6"/>
            <a:r>
              <a:rPr lang="en-US" u="sng">
                <a:sym typeface="Wingdings" pitchFamily="2" charset="2"/>
              </a:rPr>
              <a:t>Versus</a:t>
            </a:r>
            <a:r>
              <a:rPr lang="en-US">
                <a:sym typeface="Wingdings" pitchFamily="2" charset="2"/>
              </a:rPr>
              <a:t>	</a:t>
            </a: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AB6496-7F29-2648-9E9B-87A4B237B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157662"/>
            <a:ext cx="3076575" cy="20193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776FF60-D6EF-6E4B-B8A1-7BBA0ADEAF5E}"/>
              </a:ext>
            </a:extLst>
          </p:cNvPr>
          <p:cNvSpPr txBox="1"/>
          <p:nvPr/>
        </p:nvSpPr>
        <p:spPr>
          <a:xfrm>
            <a:off x="4715647" y="4157662"/>
            <a:ext cx="65135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/>
              <a:t>Mount Vernon</a:t>
            </a:r>
            <a:r>
              <a:rPr lang="en-US"/>
              <a:t> – Street Grid and Sidewalks are relatively continuous.</a:t>
            </a:r>
          </a:p>
          <a:p>
            <a:pPr algn="l"/>
            <a:r>
              <a:rPr lang="en-US"/>
              <a:t>		</a:t>
            </a:r>
          </a:p>
          <a:p>
            <a:pPr algn="l"/>
            <a:r>
              <a:rPr lang="en-US">
                <a:sym typeface="Wingdings" pitchFamily="2" charset="2"/>
              </a:rPr>
              <a:t> Even if intersections are not exact, one </a:t>
            </a:r>
            <a:r>
              <a:rPr lang="en-US" u="sng">
                <a:sym typeface="Wingdings" pitchFamily="2" charset="2"/>
              </a:rPr>
              <a:t>can</a:t>
            </a:r>
            <a:r>
              <a:rPr lang="en-US">
                <a:sym typeface="Wingdings" pitchFamily="2" charset="2"/>
              </a:rPr>
              <a:t> walk from one side of the district to the other.  Like Mount Vernon, Yonkers has a continuous street grid with the Bronx.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5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5D59-A456-7F44-8843-FF511DDF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Carve-outs and Carve-ins for CD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1133A-FBB2-2042-81D0-E8C72F2BD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365"/>
            <a:ext cx="10515600" cy="4574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Riverdale, Wakefield and Woodlawn neighborhoods are ideal to be carved out of Bronx to the Westchester side of CD 16 or vice-versa.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u="sng"/>
              <a:t>Why?</a:t>
            </a:r>
          </a:p>
          <a:p>
            <a:pPr>
              <a:buFontTx/>
              <a:buChar char="-"/>
            </a:pPr>
            <a:r>
              <a:rPr lang="en-US"/>
              <a:t>Pass Street Grid Test – continuous street grids</a:t>
            </a:r>
          </a:p>
          <a:p>
            <a:pPr>
              <a:buFontTx/>
              <a:buChar char="-"/>
            </a:pPr>
            <a:r>
              <a:rPr lang="en-US"/>
              <a:t>Follow North/South Orientation of physical infrastructure</a:t>
            </a:r>
          </a:p>
          <a:p>
            <a:pPr lvl="2">
              <a:buFontTx/>
              <a:buChar char="-"/>
            </a:pPr>
            <a:r>
              <a:rPr lang="en-US" u="sng"/>
              <a:t>Riverdale </a:t>
            </a:r>
            <a:r>
              <a:rPr lang="en-US"/>
              <a:t>has Hudson Line Metro North Train Line, Route 9/9A  and Saw Mill River Parkway / Henry Hudson Parkway connecting its neighborhoods</a:t>
            </a:r>
          </a:p>
          <a:p>
            <a:pPr lvl="2">
              <a:buFontTx/>
              <a:buChar char="-"/>
            </a:pPr>
            <a:r>
              <a:rPr lang="en-US" u="sng"/>
              <a:t>Wakefield and Woodlawn</a:t>
            </a:r>
            <a:r>
              <a:rPr lang="en-US"/>
              <a:t> share Metro-North’s Harlem Line as well as Bronx River Parkway as connective infrastructure to Yonkers and Mount Vernon.		   </a:t>
            </a:r>
          </a:p>
        </p:txBody>
      </p:sp>
    </p:spTree>
    <p:extLst>
      <p:ext uri="{BB962C8B-B14F-4D97-AF65-F5344CB8AC3E}">
        <p14:creationId xmlns:p14="http://schemas.microsoft.com/office/powerpoint/2010/main" val="13420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5D59-A456-7F44-8843-FF511DDF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Incorporating North – South to CD 16/17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1133A-FBB2-2042-81D0-E8C72F2BD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365"/>
            <a:ext cx="10515600" cy="4574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/>
              <a:t>Westchester’s Communities are unique also by natural geography</a:t>
            </a:r>
          </a:p>
          <a:p>
            <a:pPr>
              <a:buFontTx/>
              <a:buChar char="-"/>
            </a:pPr>
            <a:r>
              <a:rPr lang="en-US"/>
              <a:t>The Hudson River towns and the Hudson River watershed result in unique challenges and opportunities such as:</a:t>
            </a:r>
          </a:p>
          <a:p>
            <a:pPr lvl="2">
              <a:buFontTx/>
              <a:buChar char="-"/>
            </a:pPr>
            <a:r>
              <a:rPr lang="en-US"/>
              <a:t>Environmental – Pollution clean up, Brown Field investments as well as flooding</a:t>
            </a:r>
          </a:p>
          <a:p>
            <a:pPr lvl="2">
              <a:buFontTx/>
              <a:buChar char="-"/>
            </a:pPr>
            <a:r>
              <a:rPr lang="en-US"/>
              <a:t>Infrastructure – Mario Cuomo Bridge, etc.  More hills and different infrastructure needs </a:t>
            </a:r>
          </a:p>
          <a:p>
            <a:pPr lvl="2"/>
            <a:r>
              <a:rPr lang="en-US"/>
              <a:t>Economic Development – transit-oriented development includes Rockland County, NYC, White Plains, Amtrak stations, riverfront, culture, arts and an important tourism sector. </a:t>
            </a:r>
          </a:p>
          <a:p>
            <a:pPr marL="0" indent="0">
              <a:buNone/>
            </a:pPr>
            <a:r>
              <a:rPr lang="en-US"/>
              <a:t>- Sound Shore and watershed are distinct from Rivertowns:</a:t>
            </a:r>
          </a:p>
          <a:p>
            <a:pPr lvl="2"/>
            <a:r>
              <a:rPr lang="en-US"/>
              <a:t>Environmental – Major flooding concerns (i.e. Hurricane Ida) </a:t>
            </a:r>
          </a:p>
          <a:p>
            <a:pPr lvl="2"/>
            <a:r>
              <a:rPr lang="en-US"/>
              <a:t>Infrastructure – (I-95 plus possible tunnel to Long Island?), Border with Connecticut </a:t>
            </a:r>
          </a:p>
          <a:p>
            <a:pPr lvl="2"/>
            <a:r>
              <a:rPr lang="en-US"/>
              <a:t>Transit-Oriented Development with connectivity to CT, White Plains and Manhattan (Grand Central and Penn Station) plus North East Corridor Amtrak</a:t>
            </a:r>
          </a:p>
        </p:txBody>
      </p:sp>
    </p:spTree>
    <p:extLst>
      <p:ext uri="{BB962C8B-B14F-4D97-AF65-F5344CB8AC3E}">
        <p14:creationId xmlns:p14="http://schemas.microsoft.com/office/powerpoint/2010/main" val="260980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E88C-6065-0949-B460-82C516D79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Congressional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4DBE6-EE02-3E4B-84B8-5B365F6BC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CD 16 maintains Commission’s:</a:t>
            </a:r>
          </a:p>
          <a:p>
            <a:pPr lvl="2"/>
            <a:r>
              <a:rPr lang="en-US"/>
              <a:t>Southern Border with the Bronx</a:t>
            </a:r>
          </a:p>
          <a:p>
            <a:pPr lvl="2"/>
            <a:r>
              <a:rPr lang="en-US"/>
              <a:t>East-West orientation along Cross County Parkway in Southern Westchester</a:t>
            </a:r>
          </a:p>
          <a:p>
            <a:r>
              <a:rPr lang="en-US"/>
              <a:t>CD 16 pivots to then incorporate Sound Shore and the CT borderline</a:t>
            </a:r>
          </a:p>
          <a:p>
            <a:pPr lvl="2"/>
            <a:r>
              <a:rPr lang="en-US"/>
              <a:t>Follows Hutchinson River Parkway, I-95, I-684 and Metro-North New Haven Lines as economic and social connective infrastructure</a:t>
            </a:r>
          </a:p>
          <a:p>
            <a:pPr lvl="2"/>
            <a:r>
              <a:rPr lang="en-US"/>
              <a:t>Maintains Street Grid Continuity </a:t>
            </a:r>
          </a:p>
          <a:p>
            <a:r>
              <a:rPr lang="en-US"/>
              <a:t>CD 17 is drawn more as a Rivertown District, capturing both sides of the Hudson River.  </a:t>
            </a:r>
          </a:p>
          <a:p>
            <a:pPr lvl="2"/>
            <a:r>
              <a:rPr lang="en-US"/>
              <a:t>Follows Route 9/9A, Saw Mill River Parkway, I-87, Sprain Brook/Taconic State Parkway, Bronx River Parkways and Metro-North Hudson and Harlem Lines as N/S connective infrastructure</a:t>
            </a:r>
          </a:p>
          <a:p>
            <a:pPr lvl="2"/>
            <a:r>
              <a:rPr lang="en-US" b="1" u="sng"/>
              <a:t>Challenge:</a:t>
            </a:r>
            <a:r>
              <a:rPr lang="en-US"/>
              <a:t> Street Grids interrupted by Hudson River partially mitigated by MC Bridge walkways, bus lines and some river boat connectivity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4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E328-BD48-CB45-9017-96CCA6987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34" y="365125"/>
            <a:ext cx="5706836" cy="1325563"/>
          </a:xfrm>
        </p:spPr>
        <p:txBody>
          <a:bodyPr/>
          <a:lstStyle/>
          <a:p>
            <a:r>
              <a:rPr lang="en-US"/>
              <a:t>Sample Map: CD 16 / 17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A2FC56D-705B-5C49-B80A-DC154C2FFA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871171"/>
              </p:ext>
            </p:extLst>
          </p:nvPr>
        </p:nvGraphicFramePr>
        <p:xfrm>
          <a:off x="368752" y="1818855"/>
          <a:ext cx="5257800" cy="224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81734446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2503361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60484341"/>
                    </a:ext>
                  </a:extLst>
                </a:gridCol>
              </a:tblGrid>
              <a:tr h="103899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Sample</a:t>
                      </a:r>
                    </a:p>
                    <a:p>
                      <a:pPr algn="ctr"/>
                      <a:r>
                        <a:rPr lang="en-US"/>
                        <a:t>CD#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Estimated Population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Deviation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346006"/>
                  </a:ext>
                </a:extLst>
              </a:tr>
              <a:tr h="60195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16 (Green)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777,414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9635388"/>
                  </a:ext>
                </a:extLst>
              </a:tr>
              <a:tr h="60195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17 (Purple)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776,976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10258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FD9417A-C058-B44B-9E89-887145D43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287" y="1"/>
            <a:ext cx="5957713" cy="68426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7F0E87-FA41-5B4E-95D0-5785C9849311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D70B9-800D-9A4D-BFC0-8BB6187F6AA7}"/>
              </a:ext>
            </a:extLst>
          </p:cNvPr>
          <p:cNvSpPr txBox="1"/>
          <p:nvPr/>
        </p:nvSpPr>
        <p:spPr>
          <a:xfrm>
            <a:off x="331762" y="3963182"/>
            <a:ext cx="3584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Courtesy of davesredistricting.org</a:t>
            </a:r>
          </a:p>
        </p:txBody>
      </p:sp>
    </p:spTree>
    <p:extLst>
      <p:ext uri="{BB962C8B-B14F-4D97-AF65-F5344CB8AC3E}">
        <p14:creationId xmlns:p14="http://schemas.microsoft.com/office/powerpoint/2010/main" val="272263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Redistricting Hearing  November 8th, 2021</vt:lpstr>
      <vt:lpstr>Opportunities with Redistricting</vt:lpstr>
      <vt:lpstr>Approaches to Redistricting</vt:lpstr>
      <vt:lpstr>Application to Congressional Districts?</vt:lpstr>
      <vt:lpstr>Westchester Bronx Street Grids - Visualized </vt:lpstr>
      <vt:lpstr>Carve-outs and Carve-ins for CD 16</vt:lpstr>
      <vt:lpstr>Incorporating North – South to CD 16/17</vt:lpstr>
      <vt:lpstr>Proposed Congressional Map</vt:lpstr>
      <vt:lpstr>Sample Map: CD 16 / 17</vt:lpstr>
      <vt:lpstr>Westchester’s NYS Senate Maps</vt:lpstr>
      <vt:lpstr>Proposed State Senate Maps</vt:lpstr>
      <vt:lpstr>Westchester’s State Assembly Maps</vt:lpstr>
      <vt:lpstr>NYS Assembly Map Proposal (Rationale)</vt:lpstr>
      <vt:lpstr>Proposed State Assembly Map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Redistricting Hearing  November 8th, 2021</dc:title>
  <dc:creator>David Duarte</dc:creator>
  <cp:lastModifiedBy>David Duarte</cp:lastModifiedBy>
  <cp:revision>4</cp:revision>
  <dcterms:created xsi:type="dcterms:W3CDTF">2021-11-07T22:50:15Z</dcterms:created>
  <dcterms:modified xsi:type="dcterms:W3CDTF">2021-11-09T00:04:18Z</dcterms:modified>
</cp:coreProperties>
</file>